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6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12CDFB-F5A7-4F96-9331-7B0DF32FDF2D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2BD970-10B6-4C96-ABED-C7AF73B3A99B}">
      <dgm:prSet phldrT="[Текст]"/>
      <dgm:spPr/>
      <dgm:t>
        <a:bodyPr/>
        <a:lstStyle/>
        <a:p>
          <a:r>
            <a:rPr lang="ru-RU" dirty="0" smtClean="0"/>
            <a:t>Совместное составление перспективного плана работы</a:t>
          </a:r>
          <a:endParaRPr lang="ru-RU" dirty="0"/>
        </a:p>
      </dgm:t>
    </dgm:pt>
    <dgm:pt modelId="{B911AA4F-CDC4-43A6-BA8A-D0C028AA21B9}" type="parTrans" cxnId="{DAE0261C-FD10-4F5F-8C42-821646F9D4CD}">
      <dgm:prSet/>
      <dgm:spPr/>
      <dgm:t>
        <a:bodyPr/>
        <a:lstStyle/>
        <a:p>
          <a:endParaRPr lang="ru-RU"/>
        </a:p>
      </dgm:t>
    </dgm:pt>
    <dgm:pt modelId="{2B5D9A76-FCE6-4FE1-B076-9D864E2EBEF2}" type="sibTrans" cxnId="{DAE0261C-FD10-4F5F-8C42-821646F9D4CD}">
      <dgm:prSet/>
      <dgm:spPr/>
      <dgm:t>
        <a:bodyPr/>
        <a:lstStyle/>
        <a:p>
          <a:endParaRPr lang="ru-RU"/>
        </a:p>
      </dgm:t>
    </dgm:pt>
    <dgm:pt modelId="{EB82BA40-88AA-4256-A482-D35107BA3BE8}">
      <dgm:prSet phldrT="[Текст]"/>
      <dgm:spPr/>
      <dgm:t>
        <a:bodyPr/>
        <a:lstStyle/>
        <a:p>
          <a:r>
            <a:rPr lang="ru-RU" dirty="0" smtClean="0"/>
            <a:t>Обсуждение форм, методов и приемов коррекционной работы</a:t>
          </a:r>
          <a:endParaRPr lang="ru-RU" dirty="0"/>
        </a:p>
      </dgm:t>
    </dgm:pt>
    <dgm:pt modelId="{C7C9015A-C78B-424C-B00F-7B79260E3A25}" type="parTrans" cxnId="{35967B79-5E6D-47E5-9134-BCC4465C80A8}">
      <dgm:prSet/>
      <dgm:spPr/>
      <dgm:t>
        <a:bodyPr/>
        <a:lstStyle/>
        <a:p>
          <a:endParaRPr lang="ru-RU"/>
        </a:p>
      </dgm:t>
    </dgm:pt>
    <dgm:pt modelId="{47C6299C-3F2B-4F31-A976-600E4CE3920B}" type="sibTrans" cxnId="{35967B79-5E6D-47E5-9134-BCC4465C80A8}">
      <dgm:prSet/>
      <dgm:spPr/>
      <dgm:t>
        <a:bodyPr/>
        <a:lstStyle/>
        <a:p>
          <a:endParaRPr lang="ru-RU"/>
        </a:p>
      </dgm:t>
    </dgm:pt>
    <dgm:pt modelId="{4FBB5B73-9CFD-4563-9DC2-E464E94E7F11}">
      <dgm:prSet phldrT="[Текст]"/>
      <dgm:spPr/>
      <dgm:t>
        <a:bodyPr/>
        <a:lstStyle/>
        <a:p>
          <a:r>
            <a:rPr lang="ru-RU" dirty="0" smtClean="0"/>
            <a:t>Оснащение ППРС</a:t>
          </a:r>
          <a:endParaRPr lang="ru-RU" dirty="0"/>
        </a:p>
      </dgm:t>
    </dgm:pt>
    <dgm:pt modelId="{972C194B-C360-4E5F-88F8-13144FF6B199}" type="parTrans" cxnId="{C08624CB-1BCA-4BCE-A32D-1D4DA58C90B6}">
      <dgm:prSet/>
      <dgm:spPr/>
      <dgm:t>
        <a:bodyPr/>
        <a:lstStyle/>
        <a:p>
          <a:endParaRPr lang="ru-RU"/>
        </a:p>
      </dgm:t>
    </dgm:pt>
    <dgm:pt modelId="{8634D479-3F4D-4E50-AEBD-D1E33B0405A3}" type="sibTrans" cxnId="{C08624CB-1BCA-4BCE-A32D-1D4DA58C90B6}">
      <dgm:prSet/>
      <dgm:spPr/>
      <dgm:t>
        <a:bodyPr/>
        <a:lstStyle/>
        <a:p>
          <a:endParaRPr lang="ru-RU"/>
        </a:p>
      </dgm:t>
    </dgm:pt>
    <dgm:pt modelId="{D57CE019-B297-4EE9-BC0B-5C4A36F56525}">
      <dgm:prSet phldrT="[Текст]"/>
      <dgm:spPr/>
      <dgm:t>
        <a:bodyPr/>
        <a:lstStyle/>
        <a:p>
          <a:r>
            <a:rPr lang="ru-RU" dirty="0" smtClean="0"/>
            <a:t>Еженедельные задания учителя-логопеда воспитателям</a:t>
          </a:r>
          <a:endParaRPr lang="ru-RU" dirty="0"/>
        </a:p>
      </dgm:t>
    </dgm:pt>
    <dgm:pt modelId="{FF078547-9401-4970-9319-B2D1AAC01C44}" type="parTrans" cxnId="{1F94E1B3-42BE-41A7-86FA-31DC23657A78}">
      <dgm:prSet/>
      <dgm:spPr/>
      <dgm:t>
        <a:bodyPr/>
        <a:lstStyle/>
        <a:p>
          <a:endParaRPr lang="ru-RU"/>
        </a:p>
      </dgm:t>
    </dgm:pt>
    <dgm:pt modelId="{806CD49F-073D-47AD-AC0F-52BA6E7034D3}" type="sibTrans" cxnId="{1F94E1B3-42BE-41A7-86FA-31DC23657A78}">
      <dgm:prSet/>
      <dgm:spPr/>
      <dgm:t>
        <a:bodyPr/>
        <a:lstStyle/>
        <a:p>
          <a:endParaRPr lang="ru-RU"/>
        </a:p>
      </dgm:t>
    </dgm:pt>
    <dgm:pt modelId="{413E95A0-A451-4B1A-B8C7-F6E9C0438327}">
      <dgm:prSet phldrT="[Текст]"/>
      <dgm:spPr/>
      <dgm:t>
        <a:bodyPr/>
        <a:lstStyle/>
        <a:p>
          <a:r>
            <a:rPr lang="ru-RU" dirty="0" smtClean="0"/>
            <a:t>Совместная образовательная деятельность в ходе режимных моментов</a:t>
          </a:r>
          <a:endParaRPr lang="ru-RU" dirty="0"/>
        </a:p>
      </dgm:t>
    </dgm:pt>
    <dgm:pt modelId="{1DC987A1-6044-47C5-A6C4-936617053D6A}" type="parTrans" cxnId="{C5FF3E15-A8D0-4EA1-B2E9-4730F819A856}">
      <dgm:prSet/>
      <dgm:spPr/>
      <dgm:t>
        <a:bodyPr/>
        <a:lstStyle/>
        <a:p>
          <a:endParaRPr lang="ru-RU"/>
        </a:p>
      </dgm:t>
    </dgm:pt>
    <dgm:pt modelId="{1FAC6DF7-2577-48DF-BBC1-E6D5E1FA43DB}" type="sibTrans" cxnId="{C5FF3E15-A8D0-4EA1-B2E9-4730F819A856}">
      <dgm:prSet/>
      <dgm:spPr/>
      <dgm:t>
        <a:bodyPr/>
        <a:lstStyle/>
        <a:p>
          <a:endParaRPr lang="ru-RU"/>
        </a:p>
      </dgm:t>
    </dgm:pt>
    <dgm:pt modelId="{DB91453D-FEB0-4E9F-B86C-11054AA1A9F4}">
      <dgm:prSet/>
      <dgm:spPr/>
      <dgm:t>
        <a:bodyPr/>
        <a:lstStyle/>
        <a:p>
          <a:r>
            <a:rPr lang="ru-RU" dirty="0" err="1" smtClean="0"/>
            <a:t>взаимопосещение</a:t>
          </a:r>
          <a:r>
            <a:rPr lang="ru-RU" dirty="0" smtClean="0"/>
            <a:t> и участие в интегрированной образовательной деятельности</a:t>
          </a:r>
          <a:endParaRPr lang="ru-RU" dirty="0"/>
        </a:p>
      </dgm:t>
    </dgm:pt>
    <dgm:pt modelId="{645B8C11-B472-4EB7-B44E-F34C8D38BC6F}" type="parTrans" cxnId="{69715272-5BAD-4F09-87DD-18A48973B5C3}">
      <dgm:prSet/>
      <dgm:spPr/>
      <dgm:t>
        <a:bodyPr/>
        <a:lstStyle/>
        <a:p>
          <a:endParaRPr lang="ru-RU"/>
        </a:p>
      </dgm:t>
    </dgm:pt>
    <dgm:pt modelId="{4C9F4259-8FA4-46CD-BEA9-FBC116C9CFE5}" type="sibTrans" cxnId="{69715272-5BAD-4F09-87DD-18A48973B5C3}">
      <dgm:prSet/>
      <dgm:spPr/>
      <dgm:t>
        <a:bodyPr/>
        <a:lstStyle/>
        <a:p>
          <a:endParaRPr lang="ru-RU"/>
        </a:p>
      </dgm:t>
    </dgm:pt>
    <dgm:pt modelId="{D8A11DE0-FD08-49D1-91C5-8BB81662C5E2}" type="pres">
      <dgm:prSet presAssocID="{D012CDFB-F5A7-4F96-9331-7B0DF32FDF2D}" presName="cycle" presStyleCnt="0">
        <dgm:presLayoutVars>
          <dgm:dir/>
          <dgm:resizeHandles val="exact"/>
        </dgm:presLayoutVars>
      </dgm:prSet>
      <dgm:spPr/>
    </dgm:pt>
    <dgm:pt modelId="{F55043BB-DCFF-4095-B382-EFAC78428FEE}" type="pres">
      <dgm:prSet presAssocID="{962BD970-10B6-4C96-ABED-C7AF73B3A99B}" presName="node" presStyleLbl="node1" presStyleIdx="0" presStyleCnt="6">
        <dgm:presLayoutVars>
          <dgm:bulletEnabled val="1"/>
        </dgm:presLayoutVars>
      </dgm:prSet>
      <dgm:spPr/>
    </dgm:pt>
    <dgm:pt modelId="{B3C9A5FF-10CA-4F29-BFDE-0576DA15CF55}" type="pres">
      <dgm:prSet presAssocID="{962BD970-10B6-4C96-ABED-C7AF73B3A99B}" presName="spNode" presStyleCnt="0"/>
      <dgm:spPr/>
    </dgm:pt>
    <dgm:pt modelId="{1737D895-DE95-4B19-8668-2D285085A687}" type="pres">
      <dgm:prSet presAssocID="{2B5D9A76-FCE6-4FE1-B076-9D864E2EBEF2}" presName="sibTrans" presStyleLbl="sibTrans1D1" presStyleIdx="0" presStyleCnt="6"/>
      <dgm:spPr/>
    </dgm:pt>
    <dgm:pt modelId="{86F395E8-E1DF-4DC2-A967-B3E2C45723C7}" type="pres">
      <dgm:prSet presAssocID="{EB82BA40-88AA-4256-A482-D35107BA3BE8}" presName="node" presStyleLbl="node1" presStyleIdx="1" presStyleCnt="6">
        <dgm:presLayoutVars>
          <dgm:bulletEnabled val="1"/>
        </dgm:presLayoutVars>
      </dgm:prSet>
      <dgm:spPr/>
    </dgm:pt>
    <dgm:pt modelId="{7E9A1FBE-190C-4CE6-9026-D4FDD34DD340}" type="pres">
      <dgm:prSet presAssocID="{EB82BA40-88AA-4256-A482-D35107BA3BE8}" presName="spNode" presStyleCnt="0"/>
      <dgm:spPr/>
    </dgm:pt>
    <dgm:pt modelId="{075D6121-E295-400B-89CE-2ECFBBA6FAB1}" type="pres">
      <dgm:prSet presAssocID="{47C6299C-3F2B-4F31-A976-600E4CE3920B}" presName="sibTrans" presStyleLbl="sibTrans1D1" presStyleIdx="1" presStyleCnt="6"/>
      <dgm:spPr/>
    </dgm:pt>
    <dgm:pt modelId="{5EAEDB7A-640C-433E-8B7A-76F93764398E}" type="pres">
      <dgm:prSet presAssocID="{4FBB5B73-9CFD-4563-9DC2-E464E94E7F11}" presName="node" presStyleLbl="node1" presStyleIdx="2" presStyleCnt="6">
        <dgm:presLayoutVars>
          <dgm:bulletEnabled val="1"/>
        </dgm:presLayoutVars>
      </dgm:prSet>
      <dgm:spPr/>
    </dgm:pt>
    <dgm:pt modelId="{DF05C2BF-877C-4F31-A5F1-10234CA989E1}" type="pres">
      <dgm:prSet presAssocID="{4FBB5B73-9CFD-4563-9DC2-E464E94E7F11}" presName="spNode" presStyleCnt="0"/>
      <dgm:spPr/>
    </dgm:pt>
    <dgm:pt modelId="{C3236B0D-A0FB-40B9-B7F9-4733B63274A2}" type="pres">
      <dgm:prSet presAssocID="{8634D479-3F4D-4E50-AEBD-D1E33B0405A3}" presName="sibTrans" presStyleLbl="sibTrans1D1" presStyleIdx="2" presStyleCnt="6"/>
      <dgm:spPr/>
    </dgm:pt>
    <dgm:pt modelId="{5277319D-53FF-43C0-A386-B3F7D527B885}" type="pres">
      <dgm:prSet presAssocID="{D57CE019-B297-4EE9-BC0B-5C4A36F56525}" presName="node" presStyleLbl="node1" presStyleIdx="3" presStyleCnt="6">
        <dgm:presLayoutVars>
          <dgm:bulletEnabled val="1"/>
        </dgm:presLayoutVars>
      </dgm:prSet>
      <dgm:spPr/>
    </dgm:pt>
    <dgm:pt modelId="{D0E02386-9AA6-4A16-BDEB-1774D4BB19DE}" type="pres">
      <dgm:prSet presAssocID="{D57CE019-B297-4EE9-BC0B-5C4A36F56525}" presName="spNode" presStyleCnt="0"/>
      <dgm:spPr/>
    </dgm:pt>
    <dgm:pt modelId="{08CD8C22-4484-429C-B00E-ECD20AAFDACF}" type="pres">
      <dgm:prSet presAssocID="{806CD49F-073D-47AD-AC0F-52BA6E7034D3}" presName="sibTrans" presStyleLbl="sibTrans1D1" presStyleIdx="3" presStyleCnt="6"/>
      <dgm:spPr/>
    </dgm:pt>
    <dgm:pt modelId="{C085C82E-DA99-4450-81E9-161180B55995}" type="pres">
      <dgm:prSet presAssocID="{DB91453D-FEB0-4E9F-B86C-11054AA1A9F4}" presName="node" presStyleLbl="node1" presStyleIdx="4" presStyleCnt="6">
        <dgm:presLayoutVars>
          <dgm:bulletEnabled val="1"/>
        </dgm:presLayoutVars>
      </dgm:prSet>
      <dgm:spPr/>
    </dgm:pt>
    <dgm:pt modelId="{2AFF243C-912D-4D57-B364-59961572423F}" type="pres">
      <dgm:prSet presAssocID="{DB91453D-FEB0-4E9F-B86C-11054AA1A9F4}" presName="spNode" presStyleCnt="0"/>
      <dgm:spPr/>
    </dgm:pt>
    <dgm:pt modelId="{81E014E2-10DB-45BF-80D4-9595D83FBCBA}" type="pres">
      <dgm:prSet presAssocID="{4C9F4259-8FA4-46CD-BEA9-FBC116C9CFE5}" presName="sibTrans" presStyleLbl="sibTrans1D1" presStyleIdx="4" presStyleCnt="6"/>
      <dgm:spPr/>
    </dgm:pt>
    <dgm:pt modelId="{6DC3FFC0-FBB3-4D0D-8A06-716D76AD1C89}" type="pres">
      <dgm:prSet presAssocID="{413E95A0-A451-4B1A-B8C7-F6E9C043832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D5B444-969E-42D2-9BD2-79771D8C76C7}" type="pres">
      <dgm:prSet presAssocID="{413E95A0-A451-4B1A-B8C7-F6E9C0438327}" presName="spNode" presStyleCnt="0"/>
      <dgm:spPr/>
    </dgm:pt>
    <dgm:pt modelId="{0E33B7E7-A027-4F14-A7BF-2EBFD4DCDA4F}" type="pres">
      <dgm:prSet presAssocID="{1FAC6DF7-2577-48DF-BBC1-E6D5E1FA43DB}" presName="sibTrans" presStyleLbl="sibTrans1D1" presStyleIdx="5" presStyleCnt="6"/>
      <dgm:spPr/>
    </dgm:pt>
  </dgm:ptLst>
  <dgm:cxnLst>
    <dgm:cxn modelId="{9DE84438-48B9-4E75-9044-4A98D0D8B318}" type="presOf" srcId="{2B5D9A76-FCE6-4FE1-B076-9D864E2EBEF2}" destId="{1737D895-DE95-4B19-8668-2D285085A687}" srcOrd="0" destOrd="0" presId="urn:microsoft.com/office/officeart/2005/8/layout/cycle6"/>
    <dgm:cxn modelId="{C5FF3E15-A8D0-4EA1-B2E9-4730F819A856}" srcId="{D012CDFB-F5A7-4F96-9331-7B0DF32FDF2D}" destId="{413E95A0-A451-4B1A-B8C7-F6E9C0438327}" srcOrd="5" destOrd="0" parTransId="{1DC987A1-6044-47C5-A6C4-936617053D6A}" sibTransId="{1FAC6DF7-2577-48DF-BBC1-E6D5E1FA43DB}"/>
    <dgm:cxn modelId="{A159B486-D773-4D84-97B3-9662D7430452}" type="presOf" srcId="{4FBB5B73-9CFD-4563-9DC2-E464E94E7F11}" destId="{5EAEDB7A-640C-433E-8B7A-76F93764398E}" srcOrd="0" destOrd="0" presId="urn:microsoft.com/office/officeart/2005/8/layout/cycle6"/>
    <dgm:cxn modelId="{CDDE7A2E-5EC7-4B07-8BB9-2F412FF7B5F4}" type="presOf" srcId="{DB91453D-FEB0-4E9F-B86C-11054AA1A9F4}" destId="{C085C82E-DA99-4450-81E9-161180B55995}" srcOrd="0" destOrd="0" presId="urn:microsoft.com/office/officeart/2005/8/layout/cycle6"/>
    <dgm:cxn modelId="{35967B79-5E6D-47E5-9134-BCC4465C80A8}" srcId="{D012CDFB-F5A7-4F96-9331-7B0DF32FDF2D}" destId="{EB82BA40-88AA-4256-A482-D35107BA3BE8}" srcOrd="1" destOrd="0" parTransId="{C7C9015A-C78B-424C-B00F-7B79260E3A25}" sibTransId="{47C6299C-3F2B-4F31-A976-600E4CE3920B}"/>
    <dgm:cxn modelId="{28F25D6D-8472-4086-B82F-7D54CB9F92F7}" type="presOf" srcId="{806CD49F-073D-47AD-AC0F-52BA6E7034D3}" destId="{08CD8C22-4484-429C-B00E-ECD20AAFDACF}" srcOrd="0" destOrd="0" presId="urn:microsoft.com/office/officeart/2005/8/layout/cycle6"/>
    <dgm:cxn modelId="{1F94E1B3-42BE-41A7-86FA-31DC23657A78}" srcId="{D012CDFB-F5A7-4F96-9331-7B0DF32FDF2D}" destId="{D57CE019-B297-4EE9-BC0B-5C4A36F56525}" srcOrd="3" destOrd="0" parTransId="{FF078547-9401-4970-9319-B2D1AAC01C44}" sibTransId="{806CD49F-073D-47AD-AC0F-52BA6E7034D3}"/>
    <dgm:cxn modelId="{3C4F6A09-3278-4ADD-81F7-F3FA2F9E6B31}" type="presOf" srcId="{962BD970-10B6-4C96-ABED-C7AF73B3A99B}" destId="{F55043BB-DCFF-4095-B382-EFAC78428FEE}" srcOrd="0" destOrd="0" presId="urn:microsoft.com/office/officeart/2005/8/layout/cycle6"/>
    <dgm:cxn modelId="{F13EC4B4-1454-4850-B46E-92B694E74F58}" type="presOf" srcId="{EB82BA40-88AA-4256-A482-D35107BA3BE8}" destId="{86F395E8-E1DF-4DC2-A967-B3E2C45723C7}" srcOrd="0" destOrd="0" presId="urn:microsoft.com/office/officeart/2005/8/layout/cycle6"/>
    <dgm:cxn modelId="{2DCFE645-8908-4E16-B3CE-9EEB0E9D2AD6}" type="presOf" srcId="{D57CE019-B297-4EE9-BC0B-5C4A36F56525}" destId="{5277319D-53FF-43C0-A386-B3F7D527B885}" srcOrd="0" destOrd="0" presId="urn:microsoft.com/office/officeart/2005/8/layout/cycle6"/>
    <dgm:cxn modelId="{E1A73339-726A-4CA5-8A59-42217575D981}" type="presOf" srcId="{8634D479-3F4D-4E50-AEBD-D1E33B0405A3}" destId="{C3236B0D-A0FB-40B9-B7F9-4733B63274A2}" srcOrd="0" destOrd="0" presId="urn:microsoft.com/office/officeart/2005/8/layout/cycle6"/>
    <dgm:cxn modelId="{3F3A2B14-22C9-4DAD-A148-966A07EE4BFC}" type="presOf" srcId="{D012CDFB-F5A7-4F96-9331-7B0DF32FDF2D}" destId="{D8A11DE0-FD08-49D1-91C5-8BB81662C5E2}" srcOrd="0" destOrd="0" presId="urn:microsoft.com/office/officeart/2005/8/layout/cycle6"/>
    <dgm:cxn modelId="{DAE0261C-FD10-4F5F-8C42-821646F9D4CD}" srcId="{D012CDFB-F5A7-4F96-9331-7B0DF32FDF2D}" destId="{962BD970-10B6-4C96-ABED-C7AF73B3A99B}" srcOrd="0" destOrd="0" parTransId="{B911AA4F-CDC4-43A6-BA8A-D0C028AA21B9}" sibTransId="{2B5D9A76-FCE6-4FE1-B076-9D864E2EBEF2}"/>
    <dgm:cxn modelId="{DE55107D-6330-4517-838B-97E0E6B4F7B5}" type="presOf" srcId="{4C9F4259-8FA4-46CD-BEA9-FBC116C9CFE5}" destId="{81E014E2-10DB-45BF-80D4-9595D83FBCBA}" srcOrd="0" destOrd="0" presId="urn:microsoft.com/office/officeart/2005/8/layout/cycle6"/>
    <dgm:cxn modelId="{69715272-5BAD-4F09-87DD-18A48973B5C3}" srcId="{D012CDFB-F5A7-4F96-9331-7B0DF32FDF2D}" destId="{DB91453D-FEB0-4E9F-B86C-11054AA1A9F4}" srcOrd="4" destOrd="0" parTransId="{645B8C11-B472-4EB7-B44E-F34C8D38BC6F}" sibTransId="{4C9F4259-8FA4-46CD-BEA9-FBC116C9CFE5}"/>
    <dgm:cxn modelId="{5223FDB8-9DAE-4D67-BAAA-0CADA424CECF}" type="presOf" srcId="{413E95A0-A451-4B1A-B8C7-F6E9C0438327}" destId="{6DC3FFC0-FBB3-4D0D-8A06-716D76AD1C89}" srcOrd="0" destOrd="0" presId="urn:microsoft.com/office/officeart/2005/8/layout/cycle6"/>
    <dgm:cxn modelId="{C08624CB-1BCA-4BCE-A32D-1D4DA58C90B6}" srcId="{D012CDFB-F5A7-4F96-9331-7B0DF32FDF2D}" destId="{4FBB5B73-9CFD-4563-9DC2-E464E94E7F11}" srcOrd="2" destOrd="0" parTransId="{972C194B-C360-4E5F-88F8-13144FF6B199}" sibTransId="{8634D479-3F4D-4E50-AEBD-D1E33B0405A3}"/>
    <dgm:cxn modelId="{8588A199-C3B8-4057-AE71-CCF1E1C4D910}" type="presOf" srcId="{47C6299C-3F2B-4F31-A976-600E4CE3920B}" destId="{075D6121-E295-400B-89CE-2ECFBBA6FAB1}" srcOrd="0" destOrd="0" presId="urn:microsoft.com/office/officeart/2005/8/layout/cycle6"/>
    <dgm:cxn modelId="{B9C7F3C9-05CE-48EC-8B32-3007DA72BCD6}" type="presOf" srcId="{1FAC6DF7-2577-48DF-BBC1-E6D5E1FA43DB}" destId="{0E33B7E7-A027-4F14-A7BF-2EBFD4DCDA4F}" srcOrd="0" destOrd="0" presId="urn:microsoft.com/office/officeart/2005/8/layout/cycle6"/>
    <dgm:cxn modelId="{1BD2EF99-5826-4279-BD77-663617B91CBB}" type="presParOf" srcId="{D8A11DE0-FD08-49D1-91C5-8BB81662C5E2}" destId="{F55043BB-DCFF-4095-B382-EFAC78428FEE}" srcOrd="0" destOrd="0" presId="urn:microsoft.com/office/officeart/2005/8/layout/cycle6"/>
    <dgm:cxn modelId="{20018FF3-FC1E-4AB2-90B9-F60E211C1AF8}" type="presParOf" srcId="{D8A11DE0-FD08-49D1-91C5-8BB81662C5E2}" destId="{B3C9A5FF-10CA-4F29-BFDE-0576DA15CF55}" srcOrd="1" destOrd="0" presId="urn:microsoft.com/office/officeart/2005/8/layout/cycle6"/>
    <dgm:cxn modelId="{692502C1-173B-4104-BB44-12B4C3CF4456}" type="presParOf" srcId="{D8A11DE0-FD08-49D1-91C5-8BB81662C5E2}" destId="{1737D895-DE95-4B19-8668-2D285085A687}" srcOrd="2" destOrd="0" presId="urn:microsoft.com/office/officeart/2005/8/layout/cycle6"/>
    <dgm:cxn modelId="{942C9ABB-9FDD-4532-B603-ACAC1F403939}" type="presParOf" srcId="{D8A11DE0-FD08-49D1-91C5-8BB81662C5E2}" destId="{86F395E8-E1DF-4DC2-A967-B3E2C45723C7}" srcOrd="3" destOrd="0" presId="urn:microsoft.com/office/officeart/2005/8/layout/cycle6"/>
    <dgm:cxn modelId="{617D7949-80E8-4AF7-88CB-C4EE81553F97}" type="presParOf" srcId="{D8A11DE0-FD08-49D1-91C5-8BB81662C5E2}" destId="{7E9A1FBE-190C-4CE6-9026-D4FDD34DD340}" srcOrd="4" destOrd="0" presId="urn:microsoft.com/office/officeart/2005/8/layout/cycle6"/>
    <dgm:cxn modelId="{22FB1B83-6A1E-4645-99C5-2B37B3618874}" type="presParOf" srcId="{D8A11DE0-FD08-49D1-91C5-8BB81662C5E2}" destId="{075D6121-E295-400B-89CE-2ECFBBA6FAB1}" srcOrd="5" destOrd="0" presId="urn:microsoft.com/office/officeart/2005/8/layout/cycle6"/>
    <dgm:cxn modelId="{DE26146C-FC1E-47CD-97BD-D548E67828B7}" type="presParOf" srcId="{D8A11DE0-FD08-49D1-91C5-8BB81662C5E2}" destId="{5EAEDB7A-640C-433E-8B7A-76F93764398E}" srcOrd="6" destOrd="0" presId="urn:microsoft.com/office/officeart/2005/8/layout/cycle6"/>
    <dgm:cxn modelId="{C1B81067-49A6-4A0D-AA04-AEA9DC91E0FE}" type="presParOf" srcId="{D8A11DE0-FD08-49D1-91C5-8BB81662C5E2}" destId="{DF05C2BF-877C-4F31-A5F1-10234CA989E1}" srcOrd="7" destOrd="0" presId="urn:microsoft.com/office/officeart/2005/8/layout/cycle6"/>
    <dgm:cxn modelId="{DAB8387C-F496-478C-B11F-27E3F92F1109}" type="presParOf" srcId="{D8A11DE0-FD08-49D1-91C5-8BB81662C5E2}" destId="{C3236B0D-A0FB-40B9-B7F9-4733B63274A2}" srcOrd="8" destOrd="0" presId="urn:microsoft.com/office/officeart/2005/8/layout/cycle6"/>
    <dgm:cxn modelId="{87379A67-1477-466F-8DEA-BB708D645A97}" type="presParOf" srcId="{D8A11DE0-FD08-49D1-91C5-8BB81662C5E2}" destId="{5277319D-53FF-43C0-A386-B3F7D527B885}" srcOrd="9" destOrd="0" presId="urn:microsoft.com/office/officeart/2005/8/layout/cycle6"/>
    <dgm:cxn modelId="{09CB590E-B253-4E18-8059-D09D89E06A68}" type="presParOf" srcId="{D8A11DE0-FD08-49D1-91C5-8BB81662C5E2}" destId="{D0E02386-9AA6-4A16-BDEB-1774D4BB19DE}" srcOrd="10" destOrd="0" presId="urn:microsoft.com/office/officeart/2005/8/layout/cycle6"/>
    <dgm:cxn modelId="{B8FF71D7-1AAF-443D-8E50-B408C30E8438}" type="presParOf" srcId="{D8A11DE0-FD08-49D1-91C5-8BB81662C5E2}" destId="{08CD8C22-4484-429C-B00E-ECD20AAFDACF}" srcOrd="11" destOrd="0" presId="urn:microsoft.com/office/officeart/2005/8/layout/cycle6"/>
    <dgm:cxn modelId="{D927E0B6-DED1-4117-A269-1DAD725B4B14}" type="presParOf" srcId="{D8A11DE0-FD08-49D1-91C5-8BB81662C5E2}" destId="{C085C82E-DA99-4450-81E9-161180B55995}" srcOrd="12" destOrd="0" presId="urn:microsoft.com/office/officeart/2005/8/layout/cycle6"/>
    <dgm:cxn modelId="{148EA427-8C0C-414C-B64C-FA5F89D91D75}" type="presParOf" srcId="{D8A11DE0-FD08-49D1-91C5-8BB81662C5E2}" destId="{2AFF243C-912D-4D57-B364-59961572423F}" srcOrd="13" destOrd="0" presId="urn:microsoft.com/office/officeart/2005/8/layout/cycle6"/>
    <dgm:cxn modelId="{D534D977-482A-4316-A4DA-179623FAA729}" type="presParOf" srcId="{D8A11DE0-FD08-49D1-91C5-8BB81662C5E2}" destId="{81E014E2-10DB-45BF-80D4-9595D83FBCBA}" srcOrd="14" destOrd="0" presId="urn:microsoft.com/office/officeart/2005/8/layout/cycle6"/>
    <dgm:cxn modelId="{1BF3AC70-628A-45D3-BFF2-5BFE135C3B23}" type="presParOf" srcId="{D8A11DE0-FD08-49D1-91C5-8BB81662C5E2}" destId="{6DC3FFC0-FBB3-4D0D-8A06-716D76AD1C89}" srcOrd="15" destOrd="0" presId="urn:microsoft.com/office/officeart/2005/8/layout/cycle6"/>
    <dgm:cxn modelId="{D4CBE5E8-CB5D-4BB1-AA12-2391A5262AEE}" type="presParOf" srcId="{D8A11DE0-FD08-49D1-91C5-8BB81662C5E2}" destId="{8FD5B444-969E-42D2-9BD2-79771D8C76C7}" srcOrd="16" destOrd="0" presId="urn:microsoft.com/office/officeart/2005/8/layout/cycle6"/>
    <dgm:cxn modelId="{4572E852-C84E-4093-8D9F-B65B1F8A9376}" type="presParOf" srcId="{D8A11DE0-FD08-49D1-91C5-8BB81662C5E2}" destId="{0E33B7E7-A027-4F14-A7BF-2EBFD4DCDA4F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5043BB-DCFF-4095-B382-EFAC78428FEE}">
      <dsp:nvSpPr>
        <dsp:cNvPr id="0" name=""/>
        <dsp:cNvSpPr/>
      </dsp:nvSpPr>
      <dsp:spPr>
        <a:xfrm>
          <a:off x="3506018" y="1793"/>
          <a:ext cx="1217562" cy="791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Совместное составление перспективного плана работы</a:t>
          </a:r>
          <a:endParaRPr lang="ru-RU" sz="900" kern="1200" dirty="0"/>
        </a:p>
      </dsp:txBody>
      <dsp:txXfrm>
        <a:off x="3506018" y="1793"/>
        <a:ext cx="1217562" cy="791415"/>
      </dsp:txXfrm>
    </dsp:sp>
    <dsp:sp modelId="{1737D895-DE95-4B19-8668-2D285085A687}">
      <dsp:nvSpPr>
        <dsp:cNvPr id="0" name=""/>
        <dsp:cNvSpPr/>
      </dsp:nvSpPr>
      <dsp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2482052" y="104839"/>
              </a:moveTo>
              <a:arcTo wR="1865480" hR="1865480" stAng="17358008" swAng="15023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F395E8-E1DF-4DC2-A967-B3E2C45723C7}">
      <dsp:nvSpPr>
        <dsp:cNvPr id="0" name=""/>
        <dsp:cNvSpPr/>
      </dsp:nvSpPr>
      <dsp:spPr>
        <a:xfrm>
          <a:off x="5121571" y="934533"/>
          <a:ext cx="1217562" cy="791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Обсуждение форм, методов и приемов коррекционной работы</a:t>
          </a:r>
          <a:endParaRPr lang="ru-RU" sz="900" kern="1200" dirty="0"/>
        </a:p>
      </dsp:txBody>
      <dsp:txXfrm>
        <a:off x="5121571" y="934533"/>
        <a:ext cx="1217562" cy="791415"/>
      </dsp:txXfrm>
    </dsp:sp>
    <dsp:sp modelId="{075D6121-E295-400B-89CE-2ECFBBA6FAB1}">
      <dsp:nvSpPr>
        <dsp:cNvPr id="0" name=""/>
        <dsp:cNvSpPr/>
      </dsp:nvSpPr>
      <dsp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3655051" y="1338742"/>
              </a:moveTo>
              <a:arcTo wR="1865480" hR="1865480" stAng="20615933" swAng="196813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EDB7A-640C-433E-8B7A-76F93764398E}">
      <dsp:nvSpPr>
        <dsp:cNvPr id="0" name=""/>
        <dsp:cNvSpPr/>
      </dsp:nvSpPr>
      <dsp:spPr>
        <a:xfrm>
          <a:off x="5121571" y="2800013"/>
          <a:ext cx="1217562" cy="791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Оснащение ППРС</a:t>
          </a:r>
          <a:endParaRPr lang="ru-RU" sz="900" kern="1200" dirty="0"/>
        </a:p>
      </dsp:txBody>
      <dsp:txXfrm>
        <a:off x="5121571" y="2800013"/>
        <a:ext cx="1217562" cy="791415"/>
      </dsp:txXfrm>
    </dsp:sp>
    <dsp:sp modelId="{C3236B0D-A0FB-40B9-B7F9-4733B63274A2}">
      <dsp:nvSpPr>
        <dsp:cNvPr id="0" name=""/>
        <dsp:cNvSpPr/>
      </dsp:nvSpPr>
      <dsp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3169266" y="3199706"/>
              </a:moveTo>
              <a:arcTo wR="1865480" hR="1865480" stAng="2739667" swAng="15023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77319D-53FF-43C0-A386-B3F7D527B885}">
      <dsp:nvSpPr>
        <dsp:cNvPr id="0" name=""/>
        <dsp:cNvSpPr/>
      </dsp:nvSpPr>
      <dsp:spPr>
        <a:xfrm>
          <a:off x="3506018" y="3732753"/>
          <a:ext cx="1217562" cy="791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Еженедельные задания учителя-логопеда воспитателям</a:t>
          </a:r>
          <a:endParaRPr lang="ru-RU" sz="900" kern="1200" dirty="0"/>
        </a:p>
      </dsp:txBody>
      <dsp:txXfrm>
        <a:off x="3506018" y="3732753"/>
        <a:ext cx="1217562" cy="791415"/>
      </dsp:txXfrm>
    </dsp:sp>
    <dsp:sp modelId="{08CD8C22-4484-429C-B00E-ECD20AAFDACF}">
      <dsp:nvSpPr>
        <dsp:cNvPr id="0" name=""/>
        <dsp:cNvSpPr/>
      </dsp:nvSpPr>
      <dsp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1248907" y="3626120"/>
              </a:moveTo>
              <a:arcTo wR="1865480" hR="1865480" stAng="6558008" swAng="15023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85C82E-DA99-4450-81E9-161180B55995}">
      <dsp:nvSpPr>
        <dsp:cNvPr id="0" name=""/>
        <dsp:cNvSpPr/>
      </dsp:nvSpPr>
      <dsp:spPr>
        <a:xfrm>
          <a:off x="1890465" y="2800013"/>
          <a:ext cx="1217562" cy="791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err="1" smtClean="0"/>
            <a:t>взаимопосещение</a:t>
          </a:r>
          <a:r>
            <a:rPr lang="ru-RU" sz="900" kern="1200" dirty="0" smtClean="0"/>
            <a:t> и участие в интегрированной образовательной деятельности</a:t>
          </a:r>
          <a:endParaRPr lang="ru-RU" sz="900" kern="1200" dirty="0"/>
        </a:p>
      </dsp:txBody>
      <dsp:txXfrm>
        <a:off x="1890465" y="2800013"/>
        <a:ext cx="1217562" cy="791415"/>
      </dsp:txXfrm>
    </dsp:sp>
    <dsp:sp modelId="{81E014E2-10DB-45BF-80D4-9595D83FBCBA}">
      <dsp:nvSpPr>
        <dsp:cNvPr id="0" name=""/>
        <dsp:cNvSpPr/>
      </dsp:nvSpPr>
      <dsp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75909" y="2392217"/>
              </a:moveTo>
              <a:arcTo wR="1865480" hR="1865480" stAng="9815933" swAng="196813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C3FFC0-FBB3-4D0D-8A06-716D76AD1C89}">
      <dsp:nvSpPr>
        <dsp:cNvPr id="0" name=""/>
        <dsp:cNvSpPr/>
      </dsp:nvSpPr>
      <dsp:spPr>
        <a:xfrm>
          <a:off x="1890465" y="934533"/>
          <a:ext cx="1217562" cy="791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Совместная образовательная деятельность в ходе режимных моментов</a:t>
          </a:r>
          <a:endParaRPr lang="ru-RU" sz="900" kern="1200" dirty="0"/>
        </a:p>
      </dsp:txBody>
      <dsp:txXfrm>
        <a:off x="1890465" y="934533"/>
        <a:ext cx="1217562" cy="791415"/>
      </dsp:txXfrm>
    </dsp:sp>
    <dsp:sp modelId="{0E33B7E7-A027-4F14-A7BF-2EBFD4DCDA4F}">
      <dsp:nvSpPr>
        <dsp:cNvPr id="0" name=""/>
        <dsp:cNvSpPr/>
      </dsp:nvSpPr>
      <dsp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561694" y="531254"/>
              </a:moveTo>
              <a:arcTo wR="1865480" hR="1865480" stAng="13539667" swAng="15023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1B63F-A8C2-4AA0-9EF2-593F88A598CB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B4739-A347-42FB-8D50-995A80A5D3D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Здесь</a:t>
            </a:r>
            <a:r>
              <a:rPr lang="ru-RU" baseline="0" dirty="0" smtClean="0"/>
              <a:t> артикуляционная интерактивная гимнастика совместно с воспитателем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B4739-A347-42FB-8D50-995A80A5D3D2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Проведение </a:t>
            </a:r>
            <a:r>
              <a:rPr lang="ru-RU" dirty="0" err="1" smtClean="0"/>
              <a:t>логортмической</a:t>
            </a:r>
            <a:r>
              <a:rPr lang="ru-RU" baseline="0" dirty="0" smtClean="0"/>
              <a:t> игры «Мы идем…» (мелодия «На мосту Авиньон») и Игрового массажа «Осенний дождик»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B4739-A347-42FB-8D50-995A80A5D3D2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5D67-CCAF-47C7-B6EE-4218B3D17137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322-431B-448C-8EBA-8B65290E9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5D67-CCAF-47C7-B6EE-4218B3D17137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322-431B-448C-8EBA-8B65290E9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5D67-CCAF-47C7-B6EE-4218B3D17137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322-431B-448C-8EBA-8B65290E9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5D67-CCAF-47C7-B6EE-4218B3D17137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322-431B-448C-8EBA-8B65290E9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5D67-CCAF-47C7-B6EE-4218B3D17137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322-431B-448C-8EBA-8B65290E9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5D67-CCAF-47C7-B6EE-4218B3D17137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322-431B-448C-8EBA-8B65290E9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5D67-CCAF-47C7-B6EE-4218B3D17137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322-431B-448C-8EBA-8B65290E9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5D67-CCAF-47C7-B6EE-4218B3D17137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322-431B-448C-8EBA-8B65290E9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5D67-CCAF-47C7-B6EE-4218B3D17137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322-431B-448C-8EBA-8B65290E9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5D67-CCAF-47C7-B6EE-4218B3D17137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322-431B-448C-8EBA-8B65290E9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5D67-CCAF-47C7-B6EE-4218B3D17137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7A322-431B-448C-8EBA-8B65290E9D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35D67-CCAF-47C7-B6EE-4218B3D17137}" type="datetimeFigureOut">
              <a:rPr lang="ru-RU" smtClean="0"/>
              <a:t>08.09.2024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7A322-431B-448C-8EBA-8B65290E9D1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«Взаимодействие учителя-логопеда с воспитателями групп при организации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воспитательно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образовательного процесса с воспитанниками с ТНР»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Подготовила учитель-логопед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первой квалификационной категории</a:t>
            </a:r>
          </a:p>
          <a:p>
            <a:pPr algn="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Ковешникова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Н.С.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Дети с ТНР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779912" y="836712"/>
            <a:ext cx="72008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644008" y="836712"/>
            <a:ext cx="93610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827584" y="1196752"/>
            <a:ext cx="3168352" cy="108012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группах компенсирующей направленности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44008" y="1196752"/>
            <a:ext cx="3888432" cy="864096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комбинированных группах (инклюзия)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Эффективность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коррекционно-развивающей работы в группе компенсирующей направленности во многом зависит от преемственности в работе учителя-логопеда и других специалистов. И, прежде всего, учителя-логопеда и воспитателей.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Формы взаимодействия учителя –логопеда и воспитателя группы компенсирующей направленности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Совместное составление перспективного плана работы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Образовательный процесс осуществляется в рамках комплексно-тематического планирования;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Лексический материал отбирается учителем-логопедом с учетом этапа коррекционного обучения, тематического плана,  индивидуальных, речевых и психических возможностей детей, при этом принимаются во внимание зоны ближайшего развития каждого ребенка, что обеспечивает развитие его мыслительной деятельности и умственной активности.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Пример формулировки темы в перспективном плане педагогов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«Весна. Приметы весны. Мамин праздник»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Задачи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Обобщить представления детей о ранней весне и типичных весенних явлениях в живой и неживой природе. Расширение, уточнение, актуализация словаря по теме «Ранняя весна»:(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весна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потепление,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таяние, ледоход, капель, проталина, первоцветы, набухание, почка, растение, сосулька, мимоза, праздник, подснежник, крокус, прострел, ветреница, медуница; весенний, первый, нежный, хрупкий, голубой, золотистый, лиловый, липкий, душистый, ароматный; таять, капать, пахнуть, оттаивать, распускаться, поздравлять, отмечать)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Еженедельные задания логопеда воспитателю включают в себя следующие разделы: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•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логопедические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пятиминутки (дидактические игры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развитию лексики, грамматики, фонетики, связной речи, упражнения по закреплению или дифференциации поставленных звуков, по развитию навыков звукового и слогового анализа и синтеза, развитию фонематических представлений и неречевых психических функций, связной речи и коммуникативных навыков, то есть для повторения и закрепления материала, отработанного с детьми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логопедом) 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подвижные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игры, физкультминутки, общая артикуляционная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пальчиковая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гимнастика;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индивидуальная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(в индивидуальных тетрадях детей);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рекомендации по подбору художественной литературы и иллюстративного материала.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Формат еженедельного задания учителя-логопеда воспитателям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961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32"/>
                <a:gridCol w="2160240"/>
                <a:gridCol w="1975088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ysClr val="windowText" lastClr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Недели</a:t>
                      </a:r>
                      <a:endParaRPr lang="ru-RU" sz="1200" dirty="0">
                        <a:solidFill>
                          <a:sysClr val="windowText" lastClr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ysClr val="windowText" lastClr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Артикуляционные, голосовые, звуковые упражнения</a:t>
                      </a:r>
                      <a:endParaRPr lang="ru-RU" sz="1200">
                        <a:solidFill>
                          <a:sysClr val="windowText" lastClr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ysClr val="windowText" lastClr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Развитие моторики</a:t>
                      </a:r>
                      <a:endParaRPr lang="ru-RU" sz="1200">
                        <a:solidFill>
                          <a:sysClr val="windowText" lastClr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ysClr val="windowText" lastClr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Словесно-развивающие игры</a:t>
                      </a:r>
                      <a:endParaRPr lang="ru-RU" sz="1200" dirty="0">
                        <a:solidFill>
                          <a:sysClr val="windowText" lastClr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ysClr val="windowText" lastClr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Развитие связной речи (предварительная работа)</a:t>
                      </a:r>
                      <a:endParaRPr lang="ru-RU" sz="1200" dirty="0">
                        <a:solidFill>
                          <a:sysClr val="windowText" lastClr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363272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Взаимопосещение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 участие в интегрированной образовательной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Проведение бинарных, интегрированных занятий совместно с воспитателями;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Привлечение воспитателя в качестве эксперта при проведении подгрупповых и фронтальных занятий по развитию речи;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Помощь воспитателю в проведении занятий;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Логоритмика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Формы взаимодействия учителя –логопеда и воспитателя комбинированной группы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Консультирование воспитателя, обсуждение форм работы, обучение воспитателя специфическим методам коррекционного воздействия;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Выполнение еженедельных индивидуальных заданий логопеда (в индивидуальной тетради ребенка)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498</Words>
  <Application>Microsoft Office PowerPoint</Application>
  <PresentationFormat>Экран (4:3)</PresentationFormat>
  <Paragraphs>44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«Взаимодействие учителя-логопеда с воспитателями групп при организации воспитательно- образовательного процесса с воспитанниками с ТНР»</vt:lpstr>
      <vt:lpstr>Дети с ТНР </vt:lpstr>
      <vt:lpstr>Формы взаимодействия учителя –логопеда и воспитателя группы компенсирующей направленности</vt:lpstr>
      <vt:lpstr>Совместное составление перспективного плана работы </vt:lpstr>
      <vt:lpstr>Пример формулировки темы в перспективном плане педагогов</vt:lpstr>
      <vt:lpstr>Еженедельные задания логопеда воспитателю включают в себя следующие разделы: </vt:lpstr>
      <vt:lpstr>Формат еженедельного задания учителя-логопеда воспитателям</vt:lpstr>
      <vt:lpstr>  Взаимопосещение и участие в интегрированной образовательной деятельности </vt:lpstr>
      <vt:lpstr>Формы взаимодействия учителя –логопеда и воспитателя комбинированной группы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«Взаимодействие учителя-логопеда с воспитателями групп при организации воспитательно- образовательного процесса с воспитанниками с ТНР»,</dc:title>
  <dc:creator>Надежда</dc:creator>
  <cp:lastModifiedBy>Надежда</cp:lastModifiedBy>
  <cp:revision>27</cp:revision>
  <dcterms:created xsi:type="dcterms:W3CDTF">2024-09-08T15:41:44Z</dcterms:created>
  <dcterms:modified xsi:type="dcterms:W3CDTF">2024-09-09T16:44:46Z</dcterms:modified>
</cp:coreProperties>
</file>