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9" r:id="rId3"/>
    <p:sldId id="257" r:id="rId4"/>
    <p:sldId id="258" r:id="rId5"/>
    <p:sldId id="259" r:id="rId6"/>
    <p:sldId id="261" r:id="rId7"/>
    <p:sldId id="262" r:id="rId8"/>
    <p:sldId id="263" r:id="rId9"/>
    <p:sldId id="265" r:id="rId10"/>
    <p:sldId id="264" r:id="rId11"/>
    <p:sldId id="270" r:id="rId12"/>
    <p:sldId id="268" r:id="rId13"/>
    <p:sldId id="272" r:id="rId14"/>
    <p:sldId id="273" r:id="rId15"/>
    <p:sldId id="274" r:id="rId16"/>
    <p:sldId id="271" r:id="rId17"/>
    <p:sldId id="275" r:id="rId18"/>
    <p:sldId id="26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292B1-76AD-4B18-B46F-8322EEEB82A7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DF6C0-3B06-4A5C-AFAC-E23CCFE05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ru-RU" dirty="0" smtClean="0"/>
              <a:t>При нахождении</a:t>
            </a:r>
            <a:r>
              <a:rPr lang="ru-RU" baseline="0" dirty="0" smtClean="0"/>
              <a:t> закономерностей создается целостный образ, это помогает учиться более осмысленно;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Ассоциативное мышление – при помощи ассоциаций мозг соотносит новую информацию с предыдущим опытом, это позволяет лучше запоминать, «осваивать»  новую информацию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Визуальная информация воспринимается легче, быстрее запоминается и лучше воспроизводится.</a:t>
            </a:r>
          </a:p>
          <a:p>
            <a:pPr marL="228600" indent="-228600"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9DF6C0-3B06-4A5C-AFAC-E23CCFE05A3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ru-RU" dirty="0" smtClean="0"/>
              <a:t>Организация обучения – выявление</a:t>
            </a:r>
            <a:r>
              <a:rPr lang="ru-RU" baseline="0" dirty="0" smtClean="0"/>
              <a:t> главных и промежуточных целей обучения, возможность самообразования,  поиск ресурсов, т.е. что может понадобиться – теоретические курсы, статьи, практико-ориентированное обучение;</a:t>
            </a:r>
          </a:p>
          <a:p>
            <a:pPr marL="228600" indent="-228600"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9DF6C0-3B06-4A5C-AFAC-E23CCFE05A3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ru-RU" dirty="0" smtClean="0"/>
              <a:t>Для сосредоточения</a:t>
            </a:r>
            <a:r>
              <a:rPr lang="ru-RU" baseline="0" dirty="0" smtClean="0"/>
              <a:t> на изучаемом – не менее 25 минут, затем – отдых, можно переключиться на решение другой задачи.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Такой ритм позволит вложить в мозг достаточный объём информации для запоминания или упорядочивания, а после войти в рассеянный режим мышления — оптимальное состояние для работы с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интеллект-картами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 этом состоянии мысли свободно связываются в ассоциации, факты укладываются в стройную конструкцию, возникают озарения, становится видна картина в целом со всеми взаимосвязями.</a:t>
            </a:r>
          </a:p>
          <a:p>
            <a:pPr marL="228600" indent="-228600">
              <a:buAutoNum type="arabicPeriod"/>
            </a:pP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центральный вопрос занимает один лист — и всё, что с ним связано, располагается на этом листе. Бывает, что листа не хватает, но есть желание раскрыть определённую часть подробнее. Тогда можно взять необходимый элемент и сделать его центральным для новой карты.</a:t>
            </a:r>
          </a:p>
          <a:p>
            <a:pPr marL="228600" indent="-228600">
              <a:buAutoNum type="arabicPeriod"/>
            </a:pP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Тони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Бьюзен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так объяснил это правило: «Максимальное пространство для работы стимулирует извергать всё больше и больше идей».</a:t>
            </a:r>
          </a:p>
          <a:p>
            <a:pPr marL="228600" indent="-228600">
              <a:buAutoNum type="arabicPeriod"/>
            </a:pP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Линовка воспринимается мозгом как препятствие, а в процессе создания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интеллект-карты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мыслительные потоки должны двигаться свободно. Благодаря альбомной ориентации информация считывается быстрее. Человеческому взгляду проще двигаться по ветвистой структуре, расположенной таким образом.</a:t>
            </a:r>
          </a:p>
          <a:p>
            <a:pPr marL="228600" indent="-228600">
              <a:buAutoNum type="arabicPeriod"/>
            </a:pP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Отходящие от центра к другим словесным образам ветви с ключевыми идеями — это те самые ассоциации. Основная задача ветвей — показать взаимосвязь.</a:t>
            </a:r>
          </a:p>
          <a:p>
            <a:pPr marL="228600" indent="-228600">
              <a:buAutoNum type="arabicPeriod"/>
            </a:pPr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9DF6C0-3B06-4A5C-AFAC-E23CCFE05A3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E1C3-8783-4567-899F-DAC4DB49691C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FB523-A7B7-44B0-A59F-6A3B5D085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E1C3-8783-4567-899F-DAC4DB49691C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FB523-A7B7-44B0-A59F-6A3B5D085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E1C3-8783-4567-899F-DAC4DB49691C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FB523-A7B7-44B0-A59F-6A3B5D085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E1C3-8783-4567-899F-DAC4DB49691C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FB523-A7B7-44B0-A59F-6A3B5D085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E1C3-8783-4567-899F-DAC4DB49691C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FB523-A7B7-44B0-A59F-6A3B5D085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E1C3-8783-4567-899F-DAC4DB49691C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FB523-A7B7-44B0-A59F-6A3B5D085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E1C3-8783-4567-899F-DAC4DB49691C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FB523-A7B7-44B0-A59F-6A3B5D085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E1C3-8783-4567-899F-DAC4DB49691C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FB523-A7B7-44B0-A59F-6A3B5D085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E1C3-8783-4567-899F-DAC4DB49691C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FB523-A7B7-44B0-A59F-6A3B5D085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E1C3-8783-4567-899F-DAC4DB49691C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FB523-A7B7-44B0-A59F-6A3B5D085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E1C3-8783-4567-899F-DAC4DB49691C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FB523-A7B7-44B0-A59F-6A3B5D085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9E1C3-8783-4567-899F-DAC4DB49691C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FB523-A7B7-44B0-A59F-6A3B5D085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apps.apple.com/us/app/freeform/id6443742539" TargetMode="External"/><Relationship Id="rId3" Type="http://schemas.openxmlformats.org/officeDocument/2006/relationships/hyperlink" Target="https://miro.com/ru/" TargetMode="External"/><Relationship Id="rId7" Type="http://schemas.openxmlformats.org/officeDocument/2006/relationships/hyperlink" Target="https://www.mindmeister.com/ru" TargetMode="External"/><Relationship Id="rId2" Type="http://schemas.openxmlformats.org/officeDocument/2006/relationships/hyperlink" Target="https://www.mindomo.com/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xmind.app/" TargetMode="External"/><Relationship Id="rId5" Type="http://schemas.openxmlformats.org/officeDocument/2006/relationships/hyperlink" Target="https://conceptboard.com/" TargetMode="External"/><Relationship Id="rId4" Type="http://schemas.openxmlformats.org/officeDocument/2006/relationships/hyperlink" Target="https://www.mural.co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bershadskiy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«Формирование предпосылок читательской грамотности у детей с ТНР с помощью технологии </a:t>
            </a:r>
            <a:r>
              <a:rPr lang="ru-RU" b="1" dirty="0" err="1" smtClean="0"/>
              <a:t>интеллект-карт</a:t>
            </a:r>
            <a:r>
              <a:rPr lang="ru-RU" b="1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dirty="0" smtClean="0"/>
              <a:t>Подготовила учитель-логопед</a:t>
            </a:r>
          </a:p>
          <a:p>
            <a:pPr algn="r"/>
            <a:r>
              <a:rPr lang="ru-RU" sz="2000" dirty="0" err="1" smtClean="0"/>
              <a:t>Ковешникова</a:t>
            </a:r>
            <a:r>
              <a:rPr lang="ru-RU" sz="2000" dirty="0" smtClean="0"/>
              <a:t> Н.С.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Способы создания </a:t>
            </a:r>
            <a:r>
              <a:rPr lang="ru-RU" dirty="0" err="1" smtClean="0"/>
              <a:t>интеллект-карты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От руки;</a:t>
            </a:r>
          </a:p>
          <a:p>
            <a:r>
              <a:rPr lang="ru-RU" dirty="0" smtClean="0"/>
              <a:t>С помощью компьютерных программ:</a:t>
            </a:r>
          </a:p>
          <a:p>
            <a:pPr>
              <a:buNone/>
            </a:pPr>
            <a:r>
              <a:rPr lang="en-US" u="sng" dirty="0" err="1" smtClean="0">
                <a:hlinkClick r:id="rId2"/>
              </a:rPr>
              <a:t>Mindomo</a:t>
            </a:r>
            <a:r>
              <a:rPr lang="en-US" dirty="0"/>
              <a:t>, </a:t>
            </a:r>
            <a:endParaRPr lang="ru-RU" dirty="0" smtClean="0"/>
          </a:p>
          <a:p>
            <a:pPr>
              <a:buNone/>
            </a:pPr>
            <a:r>
              <a:rPr lang="en-US" u="sng" dirty="0" err="1" smtClean="0">
                <a:hlinkClick r:id="rId3"/>
              </a:rPr>
              <a:t>Miro</a:t>
            </a:r>
            <a:r>
              <a:rPr lang="en-US" dirty="0"/>
              <a:t>, </a:t>
            </a:r>
            <a:endParaRPr lang="ru-RU" dirty="0" smtClean="0"/>
          </a:p>
          <a:p>
            <a:pPr>
              <a:buNone/>
            </a:pPr>
            <a:r>
              <a:rPr lang="en-US" u="sng" dirty="0" smtClean="0">
                <a:hlinkClick r:id="rId4"/>
              </a:rPr>
              <a:t>Mural</a:t>
            </a:r>
            <a:r>
              <a:rPr lang="en-US" dirty="0"/>
              <a:t>, </a:t>
            </a:r>
            <a:endParaRPr lang="ru-RU" dirty="0" smtClean="0"/>
          </a:p>
          <a:p>
            <a:pPr>
              <a:buNone/>
            </a:pPr>
            <a:r>
              <a:rPr lang="en-US" u="sng" dirty="0" err="1" smtClean="0">
                <a:hlinkClick r:id="rId5"/>
              </a:rPr>
              <a:t>Conceptboard</a:t>
            </a:r>
            <a:r>
              <a:rPr lang="en-US" dirty="0"/>
              <a:t>, </a:t>
            </a:r>
            <a:endParaRPr lang="ru-RU" dirty="0" smtClean="0"/>
          </a:p>
          <a:p>
            <a:pPr>
              <a:buNone/>
            </a:pPr>
            <a:r>
              <a:rPr lang="en-US" u="sng" dirty="0" smtClean="0">
                <a:hlinkClick r:id="rId6"/>
              </a:rPr>
              <a:t>X-mind</a:t>
            </a:r>
            <a:r>
              <a:rPr lang="en-US" dirty="0"/>
              <a:t>, </a:t>
            </a:r>
            <a:endParaRPr lang="ru-RU" dirty="0" smtClean="0"/>
          </a:p>
          <a:p>
            <a:pPr>
              <a:buNone/>
            </a:pPr>
            <a:r>
              <a:rPr lang="en-US" u="sng" dirty="0" err="1" smtClean="0">
                <a:hlinkClick r:id="rId7"/>
              </a:rPr>
              <a:t>MindMeister</a:t>
            </a:r>
            <a:r>
              <a:rPr lang="en-US" dirty="0"/>
              <a:t>, </a:t>
            </a:r>
            <a:endParaRPr lang="ru-RU" dirty="0" smtClean="0"/>
          </a:p>
          <a:p>
            <a:pPr>
              <a:buNone/>
            </a:pPr>
            <a:r>
              <a:rPr lang="en-US" u="sng" dirty="0" smtClean="0">
                <a:hlinkClick r:id="rId8"/>
              </a:rPr>
              <a:t>Freeform</a:t>
            </a:r>
            <a:r>
              <a:rPr lang="en-US" dirty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Ожидаемый результат применения </a:t>
            </a:r>
            <a:r>
              <a:rPr lang="ru-RU" dirty="0" err="1" smtClean="0"/>
              <a:t>интеллект-карт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Ребенок учится работать с информацией: запоминать, усваивать, применять в различных условиях, т.е. формируется функционально-грамотная личность;</a:t>
            </a:r>
          </a:p>
          <a:p>
            <a:r>
              <a:rPr lang="ru-RU" dirty="0" smtClean="0"/>
              <a:t>Данная технология созвучна содержанию ФГОС и </a:t>
            </a:r>
            <a:r>
              <a:rPr lang="ru-RU" dirty="0" err="1" smtClean="0"/>
              <a:t>деятельностному</a:t>
            </a:r>
            <a:r>
              <a:rPr lang="ru-RU" dirty="0" smtClean="0"/>
              <a:t> подходу в обучении.</a:t>
            </a:r>
          </a:p>
          <a:p>
            <a:r>
              <a:rPr lang="ru-RU" dirty="0" smtClean="0"/>
              <a:t>Стоит отметить, что данная технология может быть эффективной только при системном и продуманном подходе.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Моя интеллект-карта для данного выступления</a:t>
            </a:r>
            <a:endParaRPr lang="ru-RU" dirty="0"/>
          </a:p>
        </p:txBody>
      </p:sp>
      <p:pic>
        <p:nvPicPr>
          <p:cNvPr id="6" name="Содержимое 5" descr="интеллект карта про интеллект карту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3997" y="1600201"/>
            <a:ext cx="6630371" cy="45221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Интеллект-карты</a:t>
            </a:r>
            <a:r>
              <a:rPr lang="ru-RU" dirty="0" smtClean="0"/>
              <a:t>, созданные воспитанниками средней группы</a:t>
            </a:r>
            <a:endParaRPr lang="ru-RU" dirty="0"/>
          </a:p>
        </p:txBody>
      </p:sp>
      <p:pic>
        <p:nvPicPr>
          <p:cNvPr id="4" name="Содержимое 3" descr="Интеллект карта зим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9283" t="3364" r="10876"/>
          <a:stretch>
            <a:fillRect/>
          </a:stretch>
        </p:blipFill>
        <p:spPr>
          <a:xfrm>
            <a:off x="1403648" y="1700808"/>
            <a:ext cx="6192688" cy="413732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Лексическая тема «Осень»</a:t>
            </a:r>
            <a:endParaRPr lang="ru-RU" dirty="0"/>
          </a:p>
        </p:txBody>
      </p:sp>
      <p:pic>
        <p:nvPicPr>
          <p:cNvPr id="4" name="Содержимое 3" descr="photo_2025-02-03_12-51-2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3463"/>
          <a:stretch>
            <a:fillRect/>
          </a:stretch>
        </p:blipFill>
        <p:spPr>
          <a:xfrm>
            <a:off x="1554691" y="1600200"/>
            <a:ext cx="5825621" cy="4525963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Лексическая тема «Фрукты»</a:t>
            </a:r>
            <a:endParaRPr lang="ru-RU" dirty="0"/>
          </a:p>
        </p:txBody>
      </p:sp>
      <p:pic>
        <p:nvPicPr>
          <p:cNvPr id="6" name="Содержимое 5" descr="photo_2025-02-03_12-51-2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3463" t="3814" r="5850" b="3908"/>
          <a:stretch>
            <a:fillRect/>
          </a:stretch>
        </p:blipFill>
        <p:spPr>
          <a:xfrm>
            <a:off x="1763688" y="1772816"/>
            <a:ext cx="5472608" cy="4176464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При формировании предпосылок читательской грамотности возможны различные формы работы в рамках данной технологии:</a:t>
            </a:r>
          </a:p>
          <a:p>
            <a:r>
              <a:rPr lang="ru-RU" dirty="0" smtClean="0"/>
              <a:t>Составление </a:t>
            </a:r>
            <a:r>
              <a:rPr lang="ru-RU" dirty="0" err="1" smtClean="0"/>
              <a:t>интеллект-карты</a:t>
            </a:r>
            <a:r>
              <a:rPr lang="ru-RU" dirty="0" smtClean="0"/>
              <a:t> по одному произведению (герои, место действия, условия, жизненные позиции и т.п.)</a:t>
            </a:r>
          </a:p>
          <a:p>
            <a:r>
              <a:rPr lang="ru-RU" dirty="0" smtClean="0"/>
              <a:t>Для составления рассказа/сказки на заданную тематику;</a:t>
            </a:r>
          </a:p>
          <a:p>
            <a:r>
              <a:rPr lang="ru-RU" dirty="0" smtClean="0"/>
              <a:t>Пересказ произведения, рассказа.</a:t>
            </a:r>
          </a:p>
          <a:p>
            <a:r>
              <a:rPr lang="ru-RU" dirty="0" smtClean="0"/>
              <a:t>Оформление </a:t>
            </a:r>
            <a:r>
              <a:rPr lang="ru-RU" dirty="0" err="1" smtClean="0"/>
              <a:t>интеллект-карты</a:t>
            </a:r>
            <a:r>
              <a:rPr lang="ru-RU" dirty="0" smtClean="0"/>
              <a:t> как модели прочитанного дома художественного произведения для рассказывания сверстникам.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применения </a:t>
            </a:r>
            <a:r>
              <a:rPr lang="ru-RU" dirty="0" err="1" smtClean="0"/>
              <a:t>интеллект-карт</a:t>
            </a:r>
            <a:r>
              <a:rPr lang="ru-RU" dirty="0" smtClean="0"/>
              <a:t> в коррекционной работе: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Высокая познавательная активность детей при меньшей утомляемости – интеллект-карта составляется в течение изучения лексической темы, расположена в доступном для детей месте т.о. дети получают информацию системно и лучше запоминают новое;</a:t>
            </a:r>
          </a:p>
          <a:p>
            <a:r>
              <a:rPr lang="ru-RU" dirty="0" smtClean="0"/>
              <a:t>Улучшилась концентрация внимания на занятиях по речевому и познавательному развитию;</a:t>
            </a:r>
          </a:p>
          <a:p>
            <a:r>
              <a:rPr lang="ru-RU" dirty="0" smtClean="0"/>
              <a:t>При помощи </a:t>
            </a:r>
            <a:r>
              <a:rPr lang="ru-RU" dirty="0" err="1" smtClean="0"/>
              <a:t>интеллект-карт</a:t>
            </a:r>
            <a:r>
              <a:rPr lang="ru-RU" dirty="0" smtClean="0"/>
              <a:t> происходит эффективное взаимодействие всех участников образовательного процесса (детей, педагогов группы, родителей);</a:t>
            </a:r>
          </a:p>
          <a:p>
            <a:r>
              <a:rPr lang="ru-RU" dirty="0" smtClean="0"/>
              <a:t>Дети группы, независимо от уровня их речевого и интеллектуального развития, в доступной для себя степени оперируют информацией, представленной на </a:t>
            </a:r>
            <a:r>
              <a:rPr lang="ru-RU" dirty="0" err="1" smtClean="0"/>
              <a:t>интеллект-карте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Поддержание высокой мотивации к самостоятельному высказыванию.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почитать/послушать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Тони </a:t>
            </a:r>
            <a:r>
              <a:rPr lang="ru-RU" dirty="0" err="1" smtClean="0"/>
              <a:t>Бьюзен</a:t>
            </a:r>
            <a:r>
              <a:rPr lang="ru-RU" dirty="0" smtClean="0"/>
              <a:t> «</a:t>
            </a:r>
            <a:r>
              <a:rPr lang="ru-RU" dirty="0" err="1" smtClean="0"/>
              <a:t>Супермышление</a:t>
            </a:r>
            <a:r>
              <a:rPr lang="ru-RU" dirty="0" smtClean="0"/>
              <a:t>»; «</a:t>
            </a:r>
            <a:r>
              <a:rPr lang="ru-RU" dirty="0" err="1" smtClean="0"/>
              <a:t>Интеллект-карты</a:t>
            </a:r>
            <a:r>
              <a:rPr lang="ru-RU" dirty="0" smtClean="0"/>
              <a:t>» («</a:t>
            </a:r>
            <a:r>
              <a:rPr lang="ru-RU" dirty="0" err="1" smtClean="0"/>
              <a:t>Сверхмышление</a:t>
            </a:r>
            <a:r>
              <a:rPr lang="ru-RU" dirty="0" smtClean="0"/>
              <a:t>. </a:t>
            </a:r>
            <a:r>
              <a:rPr lang="ru-RU" dirty="0" err="1" smtClean="0"/>
              <a:t>Интеллект-карты</a:t>
            </a:r>
            <a:r>
              <a:rPr lang="ru-RU" dirty="0" smtClean="0"/>
              <a:t> для эффективного решения задач</a:t>
            </a:r>
            <a:r>
              <a:rPr lang="ru-RU" dirty="0" smtClean="0"/>
              <a:t>»).</a:t>
            </a:r>
          </a:p>
          <a:p>
            <a:r>
              <a:rPr lang="ru-RU" dirty="0" smtClean="0"/>
              <a:t>В.М. Акименко «Развивающие технологии в логопедии».</a:t>
            </a:r>
            <a:endParaRPr lang="ru-RU" dirty="0" smtClean="0"/>
          </a:p>
          <a:p>
            <a:r>
              <a:rPr lang="ru-RU" dirty="0" smtClean="0"/>
              <a:t>Статьи на обучающих платформах (</a:t>
            </a:r>
            <a:r>
              <a:rPr lang="en-US" dirty="0" err="1" smtClean="0"/>
              <a:t>Skillbox</a:t>
            </a:r>
            <a:r>
              <a:rPr lang="ru-RU" dirty="0" smtClean="0"/>
              <a:t>, </a:t>
            </a:r>
            <a:r>
              <a:rPr lang="ru-RU" dirty="0" err="1" smtClean="0"/>
              <a:t>Нетология</a:t>
            </a:r>
            <a:r>
              <a:rPr lang="ru-RU" dirty="0" smtClean="0"/>
              <a:t>, </a:t>
            </a:r>
            <a:r>
              <a:rPr lang="ru-RU" dirty="0" err="1" smtClean="0"/>
              <a:t>Яндекс-Образование</a:t>
            </a:r>
            <a:r>
              <a:rPr lang="ru-RU" dirty="0" smtClean="0"/>
              <a:t> и т.п.);</a:t>
            </a:r>
          </a:p>
          <a:p>
            <a:r>
              <a:rPr lang="ru-RU" dirty="0" err="1" smtClean="0"/>
              <a:t>Блоги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Подкасты</a:t>
            </a:r>
            <a:r>
              <a:rPr lang="ru-RU" dirty="0" smtClean="0"/>
              <a:t> (Например, на «</a:t>
            </a:r>
            <a:r>
              <a:rPr lang="ru-RU" dirty="0" err="1" smtClean="0"/>
              <a:t>Яндекс</a:t>
            </a:r>
            <a:r>
              <a:rPr lang="ru-RU" dirty="0" smtClean="0"/>
              <a:t> Музыке» </a:t>
            </a:r>
            <a:r>
              <a:rPr lang="ru-RU" dirty="0" err="1" smtClean="0"/>
              <a:t>подкаст</a:t>
            </a:r>
            <a:r>
              <a:rPr lang="ru-RU" dirty="0" smtClean="0"/>
              <a:t> «Отличный план»)</a:t>
            </a:r>
          </a:p>
          <a:p>
            <a:r>
              <a:rPr lang="en-US" dirty="0" smtClean="0">
                <a:hlinkClick r:id="rId2"/>
              </a:rPr>
              <a:t>http://bershadskiy.ru</a:t>
            </a:r>
            <a:r>
              <a:rPr lang="ru-RU" dirty="0" smtClean="0"/>
              <a:t> персональный сайт М.Е. </a:t>
            </a:r>
            <a:r>
              <a:rPr lang="ru-RU" dirty="0" err="1" smtClean="0"/>
              <a:t>Бершадского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«Сон разума рождает чудовищ»</a:t>
            </a:r>
            <a:br>
              <a:rPr lang="ru-RU" dirty="0" smtClean="0"/>
            </a:br>
            <a:r>
              <a:rPr lang="ru-RU" dirty="0" smtClean="0"/>
              <a:t>Ф. Гойя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Актуальность технологии: </a:t>
            </a:r>
          </a:p>
          <a:p>
            <a:pPr>
              <a:buFontTx/>
              <a:buChar char="-"/>
            </a:pPr>
            <a:r>
              <a:rPr lang="ru-RU" dirty="0" smtClean="0"/>
              <a:t>Современная среда диктует иной уровень развития интеллекта,   когнитивных способностей и информационной культуры;</a:t>
            </a:r>
          </a:p>
          <a:p>
            <a:pPr>
              <a:buFontTx/>
              <a:buChar char="-"/>
            </a:pPr>
            <a:r>
              <a:rPr lang="ru-RU" dirty="0" smtClean="0"/>
              <a:t>У современных детей отсутствует мотивация к процессу обучения;</a:t>
            </a:r>
          </a:p>
          <a:p>
            <a:pPr>
              <a:buFontTx/>
              <a:buChar char="-"/>
            </a:pPr>
            <a:r>
              <a:rPr lang="ru-RU" dirty="0" smtClean="0"/>
              <a:t>По мнению академика </a:t>
            </a:r>
            <a:r>
              <a:rPr lang="ru-RU" dirty="0" err="1" smtClean="0"/>
              <a:t>Бершадского</a:t>
            </a:r>
            <a:r>
              <a:rPr lang="ru-RU" dirty="0" smtClean="0"/>
              <a:t> М.Е. современному образованию требуются новые образовательные технологии, обеспечивающие развитие интеллекта и когнитивных способностей, формирование информационной культуры.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интеллект-карта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/>
              <a:t>Интеллект-карта </a:t>
            </a:r>
            <a:r>
              <a:rPr lang="ru-RU" b="1" dirty="0" smtClean="0"/>
              <a:t>(ментальная карта) как </a:t>
            </a:r>
            <a:r>
              <a:rPr lang="ru-RU" b="1" dirty="0"/>
              <a:t>образовательная технология</a:t>
            </a:r>
            <a:r>
              <a:rPr lang="ru-RU" dirty="0"/>
              <a:t> — это графический метод визуализации информации, который помогает её логически структурировать и эффективно усвоить</a:t>
            </a:r>
            <a:r>
              <a:rPr lang="ru-RU" dirty="0" smtClean="0"/>
              <a:t>.</a:t>
            </a:r>
          </a:p>
          <a:p>
            <a:r>
              <a:rPr lang="ru-RU" dirty="0"/>
              <a:t>Классическая ментальная карта основывается на технике запоминания «метод локусов», которую использовали ещё древнеримские ораторы, чтобы заучивать свои выступления. Но популярна она стала с 1960-х годов благодаря британскому психологу Тони </a:t>
            </a:r>
            <a:r>
              <a:rPr lang="ru-RU" dirty="0" err="1"/>
              <a:t>Бьюзену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Интеллект-карта </a:t>
            </a:r>
            <a:r>
              <a:rPr lang="ru-RU" sz="2000" dirty="0" smtClean="0"/>
              <a:t>-древовидная схема, </a:t>
            </a:r>
            <a:r>
              <a:rPr lang="ru-RU" sz="2000" dirty="0"/>
              <a:t>где показаны связи между разными частями информации.</a:t>
            </a:r>
          </a:p>
        </p:txBody>
      </p:sp>
      <p:pic>
        <p:nvPicPr>
          <p:cNvPr id="4" name="Содержимое 3" descr="Интеллект-карта творчество Пушкин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7760" y="1600200"/>
            <a:ext cx="8048479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</a:t>
            </a:r>
            <a:r>
              <a:rPr lang="ru-RU" dirty="0" err="1" smtClean="0"/>
              <a:t>интеллект-карты</a:t>
            </a:r>
            <a:r>
              <a:rPr lang="ru-RU" dirty="0" smtClean="0"/>
              <a:t> «План встречи»</a:t>
            </a:r>
            <a:endParaRPr lang="ru-RU" dirty="0"/>
          </a:p>
        </p:txBody>
      </p:sp>
      <p:pic>
        <p:nvPicPr>
          <p:cNvPr id="4" name="Содержимое 3" descr="Интеллект карта план встречи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9711" y="1600200"/>
            <a:ext cx="7044578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604448" cy="114300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/>
              <a:t>Преимущества использования </a:t>
            </a:r>
            <a:r>
              <a:rPr lang="ru-RU" sz="3200" b="1" dirty="0" err="1" smtClean="0"/>
              <a:t>интеллект-карты</a:t>
            </a:r>
            <a:r>
              <a:rPr lang="ru-RU" sz="3200" b="1" dirty="0" smtClean="0"/>
              <a:t> – учитываются особенности работы мозга: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ru-RU" dirty="0" smtClean="0"/>
              <a:t>Возможность находить закономерности, заполнять информационные пустоты;</a:t>
            </a:r>
          </a:p>
          <a:p>
            <a:r>
              <a:rPr lang="ru-RU" dirty="0" smtClean="0"/>
              <a:t>Ассоциативное мышление;</a:t>
            </a:r>
          </a:p>
          <a:p>
            <a:r>
              <a:rPr lang="ru-RU" dirty="0" smtClean="0"/>
              <a:t>Преимущества визуализации;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 использования </a:t>
            </a:r>
            <a:r>
              <a:rPr lang="ru-RU" dirty="0" err="1" smtClean="0"/>
              <a:t>интеллект-карты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Организация обучения;</a:t>
            </a:r>
          </a:p>
          <a:p>
            <a:r>
              <a:rPr lang="ru-RU" sz="2400" dirty="0" smtClean="0"/>
              <a:t>Обобщение большого объема информации (термины, правила, типологии, теории);</a:t>
            </a:r>
          </a:p>
          <a:p>
            <a:r>
              <a:rPr lang="ru-RU" sz="2400" dirty="0" smtClean="0"/>
              <a:t>Конспектирование учебных материалов (статьи, книги, лекции, </a:t>
            </a:r>
            <a:r>
              <a:rPr lang="ru-RU" sz="2400" dirty="0" err="1" smtClean="0"/>
              <a:t>подкасты</a:t>
            </a:r>
            <a:r>
              <a:rPr lang="ru-RU" sz="2400" dirty="0" smtClean="0"/>
              <a:t>);</a:t>
            </a:r>
          </a:p>
          <a:p>
            <a:r>
              <a:rPr lang="ru-RU" sz="2400" dirty="0" smtClean="0"/>
              <a:t>Проработка развернутого плана какого-либо текста (сочинение, эссе, выступление и т.д.)</a:t>
            </a:r>
          </a:p>
          <a:p>
            <a:r>
              <a:rPr lang="ru-RU" sz="2400" dirty="0" smtClean="0"/>
              <a:t>Подготовка к выступлению;</a:t>
            </a:r>
          </a:p>
          <a:p>
            <a:r>
              <a:rPr lang="ru-RU" sz="2400" dirty="0" smtClean="0"/>
              <a:t>Для систематизации групповой работы; (упорядочивание «мозгового штурма», организация процесса – распределение областей </a:t>
            </a:r>
            <a:r>
              <a:rPr lang="ru-RU" sz="2400" dirty="0" err="1" smtClean="0"/>
              <a:t>отвественности</a:t>
            </a:r>
            <a:r>
              <a:rPr lang="ru-RU" sz="2400" dirty="0" smtClean="0"/>
              <a:t>).</a:t>
            </a:r>
          </a:p>
          <a:p>
            <a:r>
              <a:rPr lang="ru-RU" sz="2400" dirty="0" smtClean="0"/>
              <a:t>В ДОУ – сплочение детского коллектива, вовлечение родителей в образовательный процесс;</a:t>
            </a:r>
          </a:p>
          <a:p>
            <a:r>
              <a:rPr lang="ru-RU" sz="2400" dirty="0" smtClean="0"/>
              <a:t>Обучение воспитанников работать с информацией.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Принципы создания </a:t>
            </a:r>
            <a:r>
              <a:rPr lang="ru-RU" dirty="0" err="1" smtClean="0"/>
              <a:t>интеллект-карты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Распределить время;</a:t>
            </a:r>
          </a:p>
          <a:p>
            <a:pPr marL="514350" indent="-514350">
              <a:buAutoNum type="arabicPeriod"/>
            </a:pPr>
            <a:r>
              <a:rPr lang="ru-RU" dirty="0" smtClean="0"/>
              <a:t>Одна тема – одна страница;</a:t>
            </a:r>
          </a:p>
          <a:p>
            <a:pPr marL="514350" indent="-514350">
              <a:buAutoNum type="arabicPeriod"/>
            </a:pPr>
            <a:r>
              <a:rPr lang="ru-RU" dirty="0" smtClean="0"/>
              <a:t>Максимально большой формат листа;</a:t>
            </a:r>
          </a:p>
          <a:p>
            <a:pPr marL="514350" indent="-514350">
              <a:buAutoNum type="arabicPeriod"/>
            </a:pPr>
            <a:r>
              <a:rPr lang="ru-RU" dirty="0" smtClean="0"/>
              <a:t>Горизонтальное размещение, использование чистой бумаги (без линовки);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Начинать работу с центра;</a:t>
            </a:r>
          </a:p>
          <a:p>
            <a:pPr marL="514350" indent="-514350">
              <a:buAutoNum type="arabicPeriod"/>
            </a:pPr>
            <a:r>
              <a:rPr lang="ru-RU" dirty="0" smtClean="0"/>
              <a:t>Четкая структура (лаконичность 1-2 слова на линии, разные цвета и толщина линий, 3-7 ответвлений, нумерация и т.п.);</a:t>
            </a:r>
          </a:p>
          <a:p>
            <a:pPr marL="514350" indent="-514350">
              <a:buAutoNum type="arabicPeriod"/>
            </a:pPr>
            <a:r>
              <a:rPr lang="ru-RU" dirty="0" smtClean="0"/>
              <a:t>Несколько подходов.</a:t>
            </a:r>
          </a:p>
          <a:p>
            <a:pPr marL="514350" indent="-514350">
              <a:buAutoNum type="arabicPeriod"/>
            </a:pPr>
            <a:r>
              <a:rPr lang="ru-RU" dirty="0" smtClean="0"/>
              <a:t>Информация считывается по кругу, начиная с центра карты, по направлению от правого верхнего угла, а далее по часовой стрелке.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Процесс работы с </a:t>
            </a:r>
            <a:r>
              <a:rPr lang="ru-RU" dirty="0" err="1" smtClean="0"/>
              <a:t>интеллект-картой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Выгрузить из источника на лист (</a:t>
            </a:r>
            <a:r>
              <a:rPr lang="ru-RU" dirty="0" err="1" smtClean="0"/>
              <a:t>стикер</a:t>
            </a:r>
            <a:r>
              <a:rPr lang="ru-RU" dirty="0" smtClean="0"/>
              <a:t>) всю информацию, известную по этому вопросу на данном этапе;</a:t>
            </a:r>
          </a:p>
          <a:p>
            <a:r>
              <a:rPr lang="ru-RU" dirty="0" smtClean="0"/>
              <a:t>Структурировать информацию на уровне понятий 1 уровня – оставить пустые места для дополнительной информации;</a:t>
            </a:r>
          </a:p>
          <a:p>
            <a:r>
              <a:rPr lang="ru-RU" dirty="0" smtClean="0"/>
              <a:t>«Поблуждать» по карте взглядом в поиске слепых зон;</a:t>
            </a:r>
          </a:p>
          <a:p>
            <a:r>
              <a:rPr lang="ru-RU" dirty="0" smtClean="0"/>
              <a:t>Продумать источники получения нужной информации;</a:t>
            </a:r>
          </a:p>
          <a:p>
            <a:r>
              <a:rPr lang="ru-RU" dirty="0" smtClean="0"/>
              <a:t>Дополнить карту;</a:t>
            </a:r>
          </a:p>
          <a:p>
            <a:r>
              <a:rPr lang="ru-RU" dirty="0" smtClean="0"/>
              <a:t>Вернуться к карте через некоторое время.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13855</TotalTime>
  <Words>954</Words>
  <Application>Microsoft Office PowerPoint</Application>
  <PresentationFormat>Экран (4:3)</PresentationFormat>
  <Paragraphs>91</Paragraphs>
  <Slides>18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«Формирование предпосылок читательской грамотности у детей с ТНР с помощью технологии интеллект-карт»</vt:lpstr>
      <vt:lpstr>«Сон разума рождает чудовищ» Ф. Гойя</vt:lpstr>
      <vt:lpstr>Что такое интеллект-карта</vt:lpstr>
      <vt:lpstr>Интеллект-карта -древовидная схема, где показаны связи между разными частями информации.</vt:lpstr>
      <vt:lpstr>Пример интеллект-карты «План встречи»</vt:lpstr>
      <vt:lpstr>Преимущества использования интеллект-карты – учитываются особенности работы мозга: </vt:lpstr>
      <vt:lpstr>Задачи использования интеллект-карты</vt:lpstr>
      <vt:lpstr>Принципы создания интеллект-карты:</vt:lpstr>
      <vt:lpstr>Процесс работы с интеллект-картой</vt:lpstr>
      <vt:lpstr>Способы создания интеллект-карты:</vt:lpstr>
      <vt:lpstr>Ожидаемый результат применения интеллект-карт:</vt:lpstr>
      <vt:lpstr>Моя интеллект-карта для данного выступления</vt:lpstr>
      <vt:lpstr>Интеллект-карты, созданные воспитанниками средней группы</vt:lpstr>
      <vt:lpstr>Лексическая тема «Осень»</vt:lpstr>
      <vt:lpstr>Лексическая тема «Фрукты»</vt:lpstr>
      <vt:lpstr> </vt:lpstr>
      <vt:lpstr>Результаты применения интеллект-карт в коррекционной работе:</vt:lpstr>
      <vt:lpstr>Что почитать/послушать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Интеллект-карта как образовательная технология</dc:title>
  <dc:creator>Надежда</dc:creator>
  <cp:lastModifiedBy>Надежда</cp:lastModifiedBy>
  <cp:revision>313</cp:revision>
  <dcterms:created xsi:type="dcterms:W3CDTF">2025-01-22T07:50:40Z</dcterms:created>
  <dcterms:modified xsi:type="dcterms:W3CDTF">2025-02-25T13:31:19Z</dcterms:modified>
</cp:coreProperties>
</file>